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7" r:id="rId2"/>
    <p:sldId id="264" r:id="rId3"/>
    <p:sldId id="265" r:id="rId4"/>
    <p:sldId id="266" r:id="rId5"/>
    <p:sldId id="256" r:id="rId6"/>
    <p:sldId id="257" r:id="rId7"/>
    <p:sldId id="258" r:id="rId8"/>
    <p:sldId id="259" r:id="rId9"/>
    <p:sldId id="260" r:id="rId10"/>
    <p:sldId id="267" r:id="rId11"/>
    <p:sldId id="268" r:id="rId12"/>
    <p:sldId id="270" r:id="rId13"/>
    <p:sldId id="271" r:id="rId14"/>
    <p:sldId id="269" r:id="rId15"/>
    <p:sldId id="272" r:id="rId16"/>
    <p:sldId id="273" r:id="rId17"/>
    <p:sldId id="274" r:id="rId18"/>
    <p:sldId id="275" r:id="rId19"/>
    <p:sldId id="276" r:id="rId20"/>
    <p:sldId id="261" r:id="rId21"/>
    <p:sldId id="26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9/3/2024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9/3/2024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arepatron.com/templates/goal-setting-worksheet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Reality Therapy</a:t>
            </a:r>
            <a:endParaRPr lang="en-US" dirty="0"/>
          </a:p>
        </p:txBody>
      </p:sp>
      <p:sp>
        <p:nvSpPr>
          <p:cNvPr id="3" name="Subtitle 2"/>
          <p:cNvSpPr>
            <a:spLocks noGrp="1"/>
          </p:cNvSpPr>
          <p:nvPr>
            <p:ph type="subTitle" idx="1"/>
          </p:nvPr>
        </p:nvSpPr>
        <p:spPr/>
        <p:txBody>
          <a:bodyPr/>
          <a:lstStyle/>
          <a:p>
            <a:r>
              <a:rPr lang="en-GB" dirty="0" smtClean="0"/>
              <a:t>Dr. A. John </a:t>
            </a:r>
            <a:r>
              <a:rPr lang="en-GB" dirty="0" err="1" smtClean="0"/>
              <a:t>Balaiah</a:t>
            </a:r>
            <a:endParaRPr lang="en-GB" dirty="0" smtClean="0"/>
          </a:p>
          <a:p>
            <a:r>
              <a:rPr lang="en-GB" dirty="0" smtClean="0"/>
              <a:t>Head, Department of Counselling Psychology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Techniques 1. WDEP</a:t>
            </a:r>
            <a:endParaRPr lang="en-US" dirty="0"/>
          </a:p>
        </p:txBody>
      </p:sp>
      <p:sp>
        <p:nvSpPr>
          <p:cNvPr id="3" name="Content Placeholder 2"/>
          <p:cNvSpPr>
            <a:spLocks noGrp="1"/>
          </p:cNvSpPr>
          <p:nvPr>
            <p:ph idx="1"/>
          </p:nvPr>
        </p:nvSpPr>
        <p:spPr/>
        <p:txBody>
          <a:bodyPr/>
          <a:lstStyle/>
          <a:p>
            <a:pPr>
              <a:buNone/>
            </a:pPr>
            <a:r>
              <a:rPr lang="en-GB" dirty="0" smtClean="0"/>
              <a:t/>
            </a:r>
            <a:br>
              <a:rPr lang="en-GB" dirty="0" smtClean="0"/>
            </a:br>
            <a:r>
              <a:rPr lang="en-GB" dirty="0" smtClean="0"/>
              <a:t>The WDEP system stands for Wants, Direction, Evaluation, and Planning. It's a central technique in Reality Therapy where the therapist helps clients identify their wants or goals, understand their actions to achieve them, evaluate whether they are helpful, and plan new, more effective </a:t>
            </a:r>
            <a:r>
              <a:rPr lang="en-GB" dirty="0" err="1" smtClean="0"/>
              <a:t>behaviors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2. Reality Testing</a:t>
            </a:r>
            <a:br>
              <a:rPr lang="en-GB" dirty="0" smtClean="0"/>
            </a:br>
            <a:endParaRPr lang="en-US" dirty="0"/>
          </a:p>
        </p:txBody>
      </p:sp>
      <p:sp>
        <p:nvSpPr>
          <p:cNvPr id="3" name="Content Placeholder 2"/>
          <p:cNvSpPr>
            <a:spLocks noGrp="1"/>
          </p:cNvSpPr>
          <p:nvPr>
            <p:ph idx="1"/>
          </p:nvPr>
        </p:nvSpPr>
        <p:spPr/>
        <p:txBody>
          <a:bodyPr>
            <a:normAutofit/>
          </a:bodyPr>
          <a:lstStyle/>
          <a:p>
            <a:r>
              <a:rPr lang="en-GB" dirty="0" smtClean="0"/>
              <a:t>Reality testing is a technique that aids clients in distinguishing between their perceptions and actual reality. This involves questioning and analyzing their thoughts and beliefs and checking them against real-world evidence.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dirty="0" smtClean="0"/>
              <a:t>3. Active Listening and Feedback</a:t>
            </a:r>
            <a:r>
              <a:rPr lang="en-GB" dirty="0" smtClean="0"/>
              <a:t/>
            </a:r>
            <a:br>
              <a:rPr lang="en-GB" dirty="0" smtClean="0"/>
            </a:br>
            <a:endParaRPr lang="en-US" dirty="0"/>
          </a:p>
        </p:txBody>
      </p:sp>
      <p:sp>
        <p:nvSpPr>
          <p:cNvPr id="3" name="Content Placeholder 2"/>
          <p:cNvSpPr>
            <a:spLocks noGrp="1"/>
          </p:cNvSpPr>
          <p:nvPr>
            <p:ph idx="1"/>
          </p:nvPr>
        </p:nvSpPr>
        <p:spPr/>
        <p:txBody>
          <a:bodyPr/>
          <a:lstStyle/>
          <a:p>
            <a:r>
              <a:rPr lang="en-GB" dirty="0" smtClean="0"/>
              <a:t>These are key techniques in any therapeutic process. In Reality Therapy, the therapist employs active listening to understand the client's perspective fully and provides honest and constructive feedback to guide the client toward better decision-making.</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4. Responsibility Emphasis</a:t>
            </a:r>
            <a:br>
              <a:rPr lang="en-GB" dirty="0" smtClean="0"/>
            </a:br>
            <a:endParaRPr lang="en-US" dirty="0"/>
          </a:p>
        </p:txBody>
      </p:sp>
      <p:sp>
        <p:nvSpPr>
          <p:cNvPr id="3" name="Content Placeholder 2"/>
          <p:cNvSpPr>
            <a:spLocks noGrp="1"/>
          </p:cNvSpPr>
          <p:nvPr>
            <p:ph idx="1"/>
          </p:nvPr>
        </p:nvSpPr>
        <p:spPr/>
        <p:txBody>
          <a:bodyPr/>
          <a:lstStyle/>
          <a:p>
            <a:r>
              <a:rPr lang="en-GB" dirty="0" smtClean="0"/>
              <a:t>One of the pillars of Reality Therapy is taking responsibility for one's actions. Therapists emphasize this to help clients understand they have the control and power to change their </a:t>
            </a:r>
            <a:r>
              <a:rPr lang="en-GB" dirty="0" err="1" smtClean="0"/>
              <a:t>behavior</a:t>
            </a:r>
            <a:r>
              <a:rPr lang="en-GB" dirty="0" smtClean="0"/>
              <a:t> and situation.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t>5. Future Orientation</a:t>
            </a:r>
          </a:p>
          <a:p>
            <a:r>
              <a:rPr lang="en-GB" dirty="0" smtClean="0"/>
              <a:t>Reality Therapy is </a:t>
            </a:r>
            <a:r>
              <a:rPr lang="en-GB" dirty="0" err="1" smtClean="0"/>
              <a:t>centered</a:t>
            </a:r>
            <a:r>
              <a:rPr lang="en-GB" dirty="0" smtClean="0"/>
              <a:t> on the present </a:t>
            </a:r>
            <a:r>
              <a:rPr lang="en-GB" dirty="0" err="1" smtClean="0"/>
              <a:t>behavior</a:t>
            </a:r>
            <a:r>
              <a:rPr lang="en-GB" dirty="0" smtClean="0"/>
              <a:t> and future actions rather than past events. Therapists use this technique to help clients focus on what they can do now and in the future to achieve their wants and needs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Reality Therapy Exercises</a:t>
            </a:r>
            <a:endParaRPr lang="en-US" dirty="0"/>
          </a:p>
        </p:txBody>
      </p:sp>
      <p:sp>
        <p:nvSpPr>
          <p:cNvPr id="3" name="Content Placeholder 2"/>
          <p:cNvSpPr>
            <a:spLocks noGrp="1"/>
          </p:cNvSpPr>
          <p:nvPr>
            <p:ph idx="1"/>
          </p:nvPr>
        </p:nvSpPr>
        <p:spPr/>
        <p:txBody>
          <a:bodyPr>
            <a:normAutofit fontScale="92500"/>
          </a:bodyPr>
          <a:lstStyle/>
          <a:p>
            <a:r>
              <a:rPr lang="en-GB" dirty="0" smtClean="0"/>
              <a:t>RTE offer practical tools for clients to explore their choices and </a:t>
            </a:r>
            <a:r>
              <a:rPr lang="en-GB" dirty="0" err="1" smtClean="0"/>
              <a:t>behaviors</a:t>
            </a:r>
            <a:r>
              <a:rPr lang="en-GB" dirty="0" smtClean="0"/>
              <a:t> and to practice new ways of thinking and acting. These exercises are designed to complement the techniques used in Reality Therapy, providing opportunities for clients to learn, grow, and make better life decisions. Let's look at five notable exercises:</a:t>
            </a:r>
          </a:p>
          <a:p>
            <a:r>
              <a:rPr lang="en-GB" dirty="0" smtClean="0"/>
              <a:t>1. Role-Playing</a:t>
            </a:r>
          </a:p>
          <a:p>
            <a:r>
              <a:rPr lang="en-GB" dirty="0" smtClean="0"/>
              <a:t>Role-playing is a powerful exercise that allows clients to practice new </a:t>
            </a:r>
            <a:r>
              <a:rPr lang="en-GB" dirty="0" err="1" smtClean="0"/>
              <a:t>behaviors</a:t>
            </a:r>
            <a:r>
              <a:rPr lang="en-GB" dirty="0" smtClean="0"/>
              <a:t> and responses in a safe, controlled environment. It allows them to explore different outcomes and better understand their actions' consequences.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2. Choice Exploration</a:t>
            </a:r>
            <a:br>
              <a:rPr lang="en-GB" dirty="0" smtClean="0"/>
            </a:br>
            <a:endParaRPr lang="en-US" dirty="0"/>
          </a:p>
        </p:txBody>
      </p:sp>
      <p:sp>
        <p:nvSpPr>
          <p:cNvPr id="3" name="Content Placeholder 2"/>
          <p:cNvSpPr>
            <a:spLocks noGrp="1"/>
          </p:cNvSpPr>
          <p:nvPr>
            <p:ph idx="1"/>
          </p:nvPr>
        </p:nvSpPr>
        <p:spPr/>
        <p:txBody>
          <a:bodyPr/>
          <a:lstStyle/>
          <a:p>
            <a:r>
              <a:rPr lang="en-GB" dirty="0" smtClean="0"/>
              <a:t>This exercise involves deeply examining the choices clients make and their repercussions. It helps clients understand the link between their choices and their current situation, motivating them to make better decisions in the future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3. </a:t>
            </a:r>
            <a:r>
              <a:rPr lang="en-GB" dirty="0" err="1" smtClean="0"/>
              <a:t>Behavioral</a:t>
            </a:r>
            <a:r>
              <a:rPr lang="en-GB" dirty="0" smtClean="0"/>
              <a:t> Goal Setting</a:t>
            </a:r>
            <a:br>
              <a:rPr lang="en-GB" dirty="0" smtClean="0"/>
            </a:br>
            <a:endParaRPr lang="en-US" dirty="0"/>
          </a:p>
        </p:txBody>
      </p:sp>
      <p:sp>
        <p:nvSpPr>
          <p:cNvPr id="3" name="Content Placeholder 2"/>
          <p:cNvSpPr>
            <a:spLocks noGrp="1"/>
          </p:cNvSpPr>
          <p:nvPr>
            <p:ph idx="1"/>
          </p:nvPr>
        </p:nvSpPr>
        <p:spPr/>
        <p:txBody>
          <a:bodyPr/>
          <a:lstStyle/>
          <a:p>
            <a:r>
              <a:rPr lang="en-GB" b="1" u="sng" dirty="0" smtClean="0">
                <a:hlinkClick r:id="rId2"/>
              </a:rPr>
              <a:t>Goal setting is essential in any therapeutic process.</a:t>
            </a:r>
            <a:r>
              <a:rPr lang="en-GB" dirty="0" smtClean="0"/>
              <a:t> In Reality Therapy, clients are encouraged to set specific, measurable, attainable, relevant, and time-bound (SMART) goals. This exercise helps them outline clear steps toward achieving their desires.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4. Mirror Technique</a:t>
            </a:r>
            <a:br>
              <a:rPr lang="en-GB" dirty="0" smtClean="0"/>
            </a:br>
            <a:endParaRPr lang="en-US" dirty="0"/>
          </a:p>
        </p:txBody>
      </p:sp>
      <p:sp>
        <p:nvSpPr>
          <p:cNvPr id="3" name="Content Placeholder 2"/>
          <p:cNvSpPr>
            <a:spLocks noGrp="1"/>
          </p:cNvSpPr>
          <p:nvPr>
            <p:ph idx="1"/>
          </p:nvPr>
        </p:nvSpPr>
        <p:spPr/>
        <p:txBody>
          <a:bodyPr/>
          <a:lstStyle/>
          <a:p>
            <a:r>
              <a:rPr lang="en-GB" dirty="0" smtClean="0"/>
              <a:t>The mirror technique involves self-reflection, where clients are encouraged to "mirror" or objectively observe their actions and responses. It increases self-awareness, helping clients recognize unhelpful </a:t>
            </a:r>
            <a:r>
              <a:rPr lang="en-GB" dirty="0" err="1" smtClean="0"/>
              <a:t>behaviors</a:t>
            </a:r>
            <a:r>
              <a:rPr lang="en-GB" dirty="0" smtClean="0"/>
              <a:t> and consider alternative responses.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5. Future Planning</a:t>
            </a:r>
            <a:br>
              <a:rPr lang="en-GB" dirty="0" smtClean="0"/>
            </a:br>
            <a:endParaRPr lang="en-US" dirty="0"/>
          </a:p>
        </p:txBody>
      </p:sp>
      <p:sp>
        <p:nvSpPr>
          <p:cNvPr id="3" name="Content Placeholder 2"/>
          <p:cNvSpPr>
            <a:spLocks noGrp="1"/>
          </p:cNvSpPr>
          <p:nvPr>
            <p:ph idx="1"/>
          </p:nvPr>
        </p:nvSpPr>
        <p:spPr/>
        <p:txBody>
          <a:bodyPr/>
          <a:lstStyle/>
          <a:p>
            <a:r>
              <a:rPr lang="en-GB" dirty="0" smtClean="0"/>
              <a:t>Future planning is a forward-looking exercise that motivates clients to visualize a better future. It encourages them to plan steps and actions that lead toward that desired future, instilling a sense of hope and positivity.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Reality Therapy </a:t>
            </a:r>
            <a:endParaRPr lang="en-US" dirty="0"/>
          </a:p>
        </p:txBody>
      </p:sp>
      <p:sp>
        <p:nvSpPr>
          <p:cNvPr id="3" name="Content Placeholder 2"/>
          <p:cNvSpPr>
            <a:spLocks noGrp="1"/>
          </p:cNvSpPr>
          <p:nvPr>
            <p:ph idx="1"/>
          </p:nvPr>
        </p:nvSpPr>
        <p:spPr/>
        <p:txBody>
          <a:bodyPr/>
          <a:lstStyle/>
          <a:p>
            <a:endParaRPr lang="en-GB" dirty="0" smtClean="0"/>
          </a:p>
          <a:p>
            <a:r>
              <a:rPr lang="en-GB" dirty="0" smtClean="0"/>
              <a:t>Reality therapy is a client-</a:t>
            </a:r>
            <a:r>
              <a:rPr lang="en-GB" dirty="0" err="1" smtClean="0"/>
              <a:t>centered</a:t>
            </a:r>
            <a:r>
              <a:rPr lang="en-GB" dirty="0" smtClean="0"/>
              <a:t> form of cognitive-</a:t>
            </a:r>
            <a:r>
              <a:rPr lang="en-GB" dirty="0" err="1" smtClean="0"/>
              <a:t>behavioral</a:t>
            </a:r>
            <a:r>
              <a:rPr lang="en-GB" dirty="0" smtClean="0"/>
              <a:t> therapy that focuses on improving present relationships and circumstances, with less concern and discussion of past events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Elements of the process</a:t>
            </a:r>
            <a:endParaRPr lang="en-US" dirty="0"/>
          </a:p>
        </p:txBody>
      </p:sp>
      <p:sp>
        <p:nvSpPr>
          <p:cNvPr id="3" name="Content Placeholder 2"/>
          <p:cNvSpPr>
            <a:spLocks noGrp="1"/>
          </p:cNvSpPr>
          <p:nvPr>
            <p:ph idx="1"/>
          </p:nvPr>
        </p:nvSpPr>
        <p:spPr/>
        <p:txBody>
          <a:bodyPr>
            <a:normAutofit lnSpcReduction="10000"/>
          </a:bodyPr>
          <a:lstStyle/>
          <a:p>
            <a:r>
              <a:rPr lang="en-GB" dirty="0" smtClean="0"/>
              <a:t>Create a climate </a:t>
            </a:r>
          </a:p>
          <a:p>
            <a:r>
              <a:rPr lang="en-GB" dirty="0" smtClean="0"/>
              <a:t>Personal involvement with the client </a:t>
            </a:r>
          </a:p>
          <a:p>
            <a:r>
              <a:rPr lang="en-GB" dirty="0" smtClean="0"/>
              <a:t>Process of listening and skilful questioning</a:t>
            </a:r>
          </a:p>
          <a:p>
            <a:r>
              <a:rPr lang="en-GB" dirty="0" smtClean="0"/>
              <a:t>What would one be doing if not depressed, anxious etc? </a:t>
            </a:r>
          </a:p>
          <a:p>
            <a:r>
              <a:rPr lang="en-GB" dirty="0" smtClean="0"/>
              <a:t>Evaluation of behaviour </a:t>
            </a:r>
          </a:p>
          <a:p>
            <a:r>
              <a:rPr lang="en-GB" dirty="0" smtClean="0"/>
              <a:t>What are the things that you have done today?</a:t>
            </a:r>
          </a:p>
          <a:p>
            <a:r>
              <a:rPr lang="en-GB" dirty="0" smtClean="0"/>
              <a:t>Do you like what you are doing now?</a:t>
            </a:r>
          </a:p>
          <a:p>
            <a:r>
              <a:rPr lang="en-GB" dirty="0" smtClean="0"/>
              <a:t>What do you intend to do tomorrow?</a:t>
            </a:r>
          </a:p>
          <a:p>
            <a:r>
              <a:rPr lang="en-GB" dirty="0" smtClean="0"/>
              <a:t>How do you want to do it differently?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a:t>
            </a:r>
            <a:endParaRPr lang="en-US" dirty="0"/>
          </a:p>
        </p:txBody>
      </p:sp>
      <p:sp>
        <p:nvSpPr>
          <p:cNvPr id="3" name="Content Placeholder 2"/>
          <p:cNvSpPr>
            <a:spLocks noGrp="1"/>
          </p:cNvSpPr>
          <p:nvPr>
            <p:ph idx="1"/>
          </p:nvPr>
        </p:nvSpPr>
        <p:spPr/>
        <p:txBody>
          <a:bodyPr/>
          <a:lstStyle/>
          <a:p>
            <a:r>
              <a:rPr lang="en-GB" dirty="0" smtClean="0"/>
              <a:t>Broad and idealistic plans will fail</a:t>
            </a:r>
          </a:p>
          <a:p>
            <a:r>
              <a:rPr lang="en-GB" dirty="0" smtClean="0"/>
              <a:t>Work on a concrete plan </a:t>
            </a:r>
          </a:p>
          <a:p>
            <a:r>
              <a:rPr lang="en-GB" dirty="0" smtClean="0"/>
              <a:t>Look at the plan and what went wrong </a:t>
            </a:r>
          </a:p>
          <a:p>
            <a:r>
              <a:rPr lang="en-GB" dirty="0" smtClean="0"/>
              <a:t>Plans that are immediate and realistic </a:t>
            </a:r>
          </a:p>
          <a:p>
            <a:r>
              <a:rPr lang="en-GB" dirty="0" smtClean="0"/>
              <a:t>Nothing in life will change unless the person decided to change </a:t>
            </a:r>
          </a:p>
          <a:p>
            <a:r>
              <a:rPr lang="en-GB" dirty="0" smtClean="0"/>
              <a:t>No ill fate but ill behaviours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basic needs</a:t>
            </a:r>
            <a:endParaRPr lang="en-US" dirty="0"/>
          </a:p>
        </p:txBody>
      </p:sp>
      <p:sp>
        <p:nvSpPr>
          <p:cNvPr id="3" name="Content Placeholder 2"/>
          <p:cNvSpPr>
            <a:spLocks noGrp="1"/>
          </p:cNvSpPr>
          <p:nvPr>
            <p:ph idx="1"/>
          </p:nvPr>
        </p:nvSpPr>
        <p:spPr/>
        <p:txBody>
          <a:bodyPr/>
          <a:lstStyle/>
          <a:p>
            <a:endParaRPr lang="en-GB" dirty="0" smtClean="0"/>
          </a:p>
          <a:p>
            <a:endParaRPr lang="en-GB" dirty="0" smtClean="0"/>
          </a:p>
          <a:p>
            <a:r>
              <a:rPr lang="en-GB" dirty="0" err="1" smtClean="0"/>
              <a:t>Glasser's</a:t>
            </a:r>
            <a:r>
              <a:rPr lang="en-GB" dirty="0" smtClean="0"/>
              <a:t> Choice theory posits that all humans have 5 basic needs (survival, freedom, fun, power, and love/belonging) that we attempt to satisfy through our </a:t>
            </a:r>
            <a:r>
              <a:rPr lang="en-GB" dirty="0" err="1" smtClean="0"/>
              <a:t>behavioral</a:t>
            </a:r>
            <a:r>
              <a:rPr lang="en-GB" dirty="0" smtClean="0"/>
              <a:t> choices.</a:t>
            </a:r>
          </a:p>
          <a:p>
            <a:r>
              <a:rPr lang="en-GB" dirty="0" smtClean="0"/>
              <a:t>Responsibility, Right and wrong, and Reality.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Focus </a:t>
            </a:r>
            <a:endParaRPr lang="en-US" dirty="0"/>
          </a:p>
        </p:txBody>
      </p:sp>
      <p:sp>
        <p:nvSpPr>
          <p:cNvPr id="3" name="Content Placeholder 2"/>
          <p:cNvSpPr>
            <a:spLocks noGrp="1"/>
          </p:cNvSpPr>
          <p:nvPr>
            <p:ph idx="1"/>
          </p:nvPr>
        </p:nvSpPr>
        <p:spPr/>
        <p:txBody>
          <a:bodyPr/>
          <a:lstStyle/>
          <a:p>
            <a:r>
              <a:rPr lang="en-GB" dirty="0" smtClean="0"/>
              <a:t>Reality Therapy focuses on not only our thoughts, feelings, and choices, but also the role of physiology, the way we believe the world should be versus how it actually is, and our 5 basic needs. Reality Therapy believes these 5 needs are the driving force for all human </a:t>
            </a:r>
            <a:r>
              <a:rPr lang="en-GB" dirty="0" err="1" smtClean="0"/>
              <a:t>behavior</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Reality therapy </a:t>
            </a:r>
            <a:endParaRPr lang="en-US" dirty="0"/>
          </a:p>
        </p:txBody>
      </p:sp>
      <p:sp>
        <p:nvSpPr>
          <p:cNvPr id="4" name="Content Placeholder 3"/>
          <p:cNvSpPr>
            <a:spLocks noGrp="1"/>
          </p:cNvSpPr>
          <p:nvPr>
            <p:ph idx="1"/>
          </p:nvPr>
        </p:nvSpPr>
        <p:spPr/>
        <p:txBody>
          <a:bodyPr>
            <a:normAutofit fontScale="92500"/>
          </a:bodyPr>
          <a:lstStyle/>
          <a:p>
            <a:r>
              <a:rPr lang="en-GB" dirty="0" smtClean="0"/>
              <a:t>Active</a:t>
            </a:r>
          </a:p>
          <a:p>
            <a:r>
              <a:rPr lang="en-GB" dirty="0" smtClean="0"/>
              <a:t>Directive</a:t>
            </a:r>
          </a:p>
          <a:p>
            <a:r>
              <a:rPr lang="en-GB" dirty="0" smtClean="0"/>
              <a:t>Practical</a:t>
            </a:r>
          </a:p>
          <a:p>
            <a:r>
              <a:rPr lang="en-GB" dirty="0" smtClean="0"/>
              <a:t>Cognitive Behavioural </a:t>
            </a:r>
          </a:p>
          <a:p>
            <a:r>
              <a:rPr lang="en-GB" dirty="0" smtClean="0"/>
              <a:t>Help the clients to make their plans to change</a:t>
            </a:r>
          </a:p>
          <a:p>
            <a:r>
              <a:rPr lang="en-GB" dirty="0" smtClean="0"/>
              <a:t>Honest evaluation of current behaviour working on them </a:t>
            </a:r>
          </a:p>
          <a:p>
            <a:r>
              <a:rPr lang="en-GB" dirty="0" smtClean="0"/>
              <a:t>Total behaviour ( doing , thinking, feeling and physiological components)</a:t>
            </a:r>
          </a:p>
          <a:p>
            <a:r>
              <a:rPr lang="en-GB" dirty="0" smtClean="0"/>
              <a:t>Behaviour Controls our perceptions </a:t>
            </a:r>
          </a:p>
          <a:p>
            <a:r>
              <a:rPr lang="en-GB" dirty="0" smtClean="0"/>
              <a:t>External world Vs internal world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endParaRPr lang="en-GB" dirty="0" smtClean="0"/>
          </a:p>
          <a:p>
            <a:r>
              <a:rPr lang="en-GB" dirty="0" smtClean="0"/>
              <a:t>We may not control the real world, there is an attempt to control our perceptions to meet our own needs </a:t>
            </a:r>
          </a:p>
          <a:p>
            <a:r>
              <a:rPr lang="en-GB" dirty="0" smtClean="0">
                <a:solidFill>
                  <a:srgbClr val="FF0000"/>
                </a:solidFill>
              </a:rPr>
              <a:t>Perceived world control the inner world </a:t>
            </a:r>
          </a:p>
          <a:p>
            <a:r>
              <a:rPr lang="en-GB" dirty="0" smtClean="0"/>
              <a:t>Acting, thinking, feeling and physiological needs </a:t>
            </a:r>
          </a:p>
          <a:p>
            <a:r>
              <a:rPr lang="en-GB" dirty="0" smtClean="0"/>
              <a:t>It is typically easy to do something than to feel something different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questions</a:t>
            </a:r>
            <a:endParaRPr lang="en-US" dirty="0"/>
          </a:p>
        </p:txBody>
      </p:sp>
      <p:sp>
        <p:nvSpPr>
          <p:cNvPr id="3" name="Content Placeholder 2"/>
          <p:cNvSpPr>
            <a:spLocks noGrp="1"/>
          </p:cNvSpPr>
          <p:nvPr>
            <p:ph idx="1"/>
          </p:nvPr>
        </p:nvSpPr>
        <p:spPr/>
        <p:txBody>
          <a:bodyPr>
            <a:normAutofit/>
          </a:bodyPr>
          <a:lstStyle/>
          <a:p>
            <a:r>
              <a:rPr lang="en-GB" dirty="0" smtClean="0"/>
              <a:t>What do you want? What do you consider your major strengths?</a:t>
            </a:r>
          </a:p>
          <a:p>
            <a:r>
              <a:rPr lang="en-GB" dirty="0" smtClean="0"/>
              <a:t>What are the qualities that you  most like about yourself?</a:t>
            </a:r>
          </a:p>
          <a:p>
            <a:r>
              <a:rPr lang="en-GB" dirty="0" smtClean="0"/>
              <a:t>What have you done that you are proud of ?</a:t>
            </a:r>
          </a:p>
          <a:p>
            <a:r>
              <a:rPr lang="en-GB" dirty="0" smtClean="0"/>
              <a:t>What resources can you build 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Goals of therapy </a:t>
            </a:r>
            <a:endParaRPr lang="en-US" dirty="0"/>
          </a:p>
        </p:txBody>
      </p:sp>
      <p:sp>
        <p:nvSpPr>
          <p:cNvPr id="3" name="Content Placeholder 2"/>
          <p:cNvSpPr>
            <a:spLocks noGrp="1"/>
          </p:cNvSpPr>
          <p:nvPr>
            <p:ph idx="1"/>
          </p:nvPr>
        </p:nvSpPr>
        <p:spPr/>
        <p:txBody>
          <a:bodyPr/>
          <a:lstStyle/>
          <a:p>
            <a:r>
              <a:rPr lang="en-GB" dirty="0" smtClean="0">
                <a:solidFill>
                  <a:srgbClr val="FF0000"/>
                </a:solidFill>
              </a:rPr>
              <a:t>Develop a Plan for attaining personal objectives </a:t>
            </a:r>
          </a:p>
          <a:p>
            <a:r>
              <a:rPr lang="en-GB" dirty="0" smtClean="0">
                <a:solidFill>
                  <a:srgbClr val="FF0000"/>
                </a:solidFill>
              </a:rPr>
              <a:t>Do the behaviours helping someone to get what one wants?</a:t>
            </a:r>
          </a:p>
          <a:p>
            <a:r>
              <a:rPr lang="en-GB" dirty="0" smtClean="0">
                <a:solidFill>
                  <a:srgbClr val="FF0000"/>
                </a:solidFill>
              </a:rPr>
              <a:t>If not , change the plan </a:t>
            </a:r>
            <a:endParaRPr lang="en-US" dirty="0" smtClean="0">
              <a:solidFill>
                <a:srgbClr val="FF0000"/>
              </a:solidFill>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Therapeutic procedures </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Action is necessary</a:t>
            </a:r>
          </a:p>
          <a:p>
            <a:r>
              <a:rPr lang="en-GB" dirty="0" smtClean="0"/>
              <a:t>Commitment to change and not blame others </a:t>
            </a:r>
          </a:p>
          <a:p>
            <a:r>
              <a:rPr lang="en-GB" dirty="0" smtClean="0"/>
              <a:t>Therapeutic contract </a:t>
            </a:r>
          </a:p>
          <a:p>
            <a:r>
              <a:rPr lang="en-GB" dirty="0" smtClean="0"/>
              <a:t>Spells out the plan </a:t>
            </a:r>
          </a:p>
          <a:p>
            <a:r>
              <a:rPr lang="en-GB" dirty="0" smtClean="0"/>
              <a:t>For Example- if someone is depressed, instead of asking why, ask what  has been done to overcome depression.</a:t>
            </a:r>
          </a:p>
          <a:p>
            <a:r>
              <a:rPr lang="en-GB" dirty="0" smtClean="0"/>
              <a:t>Attitudes may change, feelings may change but behaviours do not change ....</a:t>
            </a:r>
          </a:p>
          <a:p>
            <a:r>
              <a:rPr lang="en-GB" dirty="0" smtClean="0"/>
              <a:t>Focus on the present </a:t>
            </a:r>
          </a:p>
          <a:p>
            <a:r>
              <a:rPr lang="en-GB" dirty="0" smtClean="0"/>
              <a:t>No focus on psychoanalytic factors such as transference, unconscious dynamics, dreams and early memories</a:t>
            </a:r>
          </a:p>
          <a:p>
            <a:r>
              <a:rPr lang="en-GB" dirty="0" smtClean="0"/>
              <a:t>Focus on Effective behaviours aimed at fulfilling ,  realistic wants, meeting needs for belonging, power , fun and freedom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836</Words>
  <Application>Microsoft Office PowerPoint</Application>
  <PresentationFormat>On-screen Show (4:3)</PresentationFormat>
  <Paragraphs>86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Reality Therapy</vt:lpstr>
      <vt:lpstr>Reality Therapy </vt:lpstr>
      <vt:lpstr>5 basic needs</vt:lpstr>
      <vt:lpstr>Focus </vt:lpstr>
      <vt:lpstr>Reality therapy </vt:lpstr>
      <vt:lpstr>Slide 6</vt:lpstr>
      <vt:lpstr>Assessment questions</vt:lpstr>
      <vt:lpstr>Goals of therapy </vt:lpstr>
      <vt:lpstr>Therapeutic procedures </vt:lpstr>
      <vt:lpstr>Techniques 1. WDEP</vt:lpstr>
      <vt:lpstr>2. Reality Testing </vt:lpstr>
      <vt:lpstr>3. Active Listening and Feedback </vt:lpstr>
      <vt:lpstr>4. Responsibility Emphasis </vt:lpstr>
      <vt:lpstr>Slide 14</vt:lpstr>
      <vt:lpstr>Reality Therapy Exercises</vt:lpstr>
      <vt:lpstr>2. Choice Exploration </vt:lpstr>
      <vt:lpstr>3. Behavioral Goal Setting </vt:lpstr>
      <vt:lpstr>4. Mirror Technique </vt:lpstr>
      <vt:lpstr>5. Future Planning </vt:lpstr>
      <vt:lpstr>Elements of the process</vt:lpstr>
      <vt:lpstr>Plan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Reality therapy </dc:title>
  <dc:creator>admin</dc:creator>
  <cp:lastModifiedBy>ADMIN</cp:lastModifiedBy>
  <cp:revision>10</cp:revision>
  <dcterms:created xsi:type="dcterms:W3CDTF">2006-08-16T00:00:00Z</dcterms:created>
  <dcterms:modified xsi:type="dcterms:W3CDTF">2024-09-03T14:20:41Z</dcterms:modified>
</cp:coreProperties>
</file>